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68" r:id="rId3"/>
    <p:sldId id="256" r:id="rId4"/>
    <p:sldId id="261" r:id="rId5"/>
    <p:sldId id="257" r:id="rId6"/>
    <p:sldId id="258" r:id="rId7"/>
    <p:sldId id="259" r:id="rId8"/>
    <p:sldId id="263" r:id="rId9"/>
    <p:sldId id="262" r:id="rId10"/>
    <p:sldId id="260" r:id="rId11"/>
    <p:sldId id="274" r:id="rId12"/>
    <p:sldId id="271" r:id="rId13"/>
    <p:sldId id="272" r:id="rId14"/>
    <p:sldId id="273" r:id="rId15"/>
    <p:sldId id="264" r:id="rId16"/>
    <p:sldId id="266" r:id="rId17"/>
    <p:sldId id="269" r:id="rId18"/>
    <p:sldId id="275" r:id="rId19"/>
    <p:sldId id="270" r:id="rId20"/>
    <p:sldId id="276" r:id="rId21"/>
    <p:sldId id="27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93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5F0E916-274A-44D6-8DFC-C26362EBBFF4}" type="datetimeFigureOut">
              <a:rPr lang="en-US" smtClean="0"/>
              <a:pPr/>
              <a:t>3/12/2012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12628C-5159-4B98-B023-161482C8C44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F0E916-274A-44D6-8DFC-C26362EBBFF4}" type="datetimeFigureOut">
              <a:rPr lang="en-US" smtClean="0"/>
              <a:pPr/>
              <a:t>3/12/2012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12628C-5159-4B98-B023-161482C8C44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F0E916-274A-44D6-8DFC-C26362EBBFF4}" type="datetimeFigureOut">
              <a:rPr lang="en-US" smtClean="0"/>
              <a:pPr/>
              <a:t>3/12/2012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12628C-5159-4B98-B023-161482C8C44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F0E916-274A-44D6-8DFC-C26362EBBFF4}" type="datetimeFigureOut">
              <a:rPr lang="en-US" smtClean="0"/>
              <a:pPr/>
              <a:t>3/12/2012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12628C-5159-4B98-B023-161482C8C44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5F0E916-274A-44D6-8DFC-C26362EBBFF4}" type="datetimeFigureOut">
              <a:rPr lang="en-US" smtClean="0"/>
              <a:pPr/>
              <a:t>3/12/2012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12628C-5159-4B98-B023-161482C8C44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5F0E916-274A-44D6-8DFC-C26362EBBFF4}" type="datetimeFigureOut">
              <a:rPr lang="en-US" smtClean="0"/>
              <a:pPr/>
              <a:t>3/12/2012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12628C-5159-4B98-B023-161482C8C44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5F0E916-274A-44D6-8DFC-C26362EBBFF4}" type="datetimeFigureOut">
              <a:rPr lang="en-US" smtClean="0"/>
              <a:pPr/>
              <a:t>3/12/2012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12628C-5159-4B98-B023-161482C8C44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5F0E916-274A-44D6-8DFC-C26362EBBFF4}" type="datetimeFigureOut">
              <a:rPr lang="en-US" smtClean="0"/>
              <a:pPr/>
              <a:t>3/12/2012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12628C-5159-4B98-B023-161482C8C44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F0E916-274A-44D6-8DFC-C26362EBBFF4}" type="datetimeFigureOut">
              <a:rPr lang="en-US" smtClean="0"/>
              <a:pPr/>
              <a:t>3/12/2012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12628C-5159-4B98-B023-161482C8C44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F0E916-274A-44D6-8DFC-C26362EBBFF4}" type="datetimeFigureOut">
              <a:rPr lang="en-US" smtClean="0"/>
              <a:pPr/>
              <a:t>3/12/2012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12628C-5159-4B98-B023-161482C8C44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F0E916-274A-44D6-8DFC-C26362EBBFF4}" type="datetimeFigureOut">
              <a:rPr lang="en-US" smtClean="0"/>
              <a:pPr/>
              <a:t>3/12/2012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12628C-5159-4B98-B023-161482C8C44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F0E916-274A-44D6-8DFC-C26362EBBFF4}" type="datetimeFigureOut">
              <a:rPr lang="en-US" smtClean="0"/>
              <a:pPr/>
              <a:t>3/12/2012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12628C-5159-4B98-B023-161482C8C44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1">
            <a:schemeClr val="accent3"/>
          </a:lnRef>
          <a:fillRef idx="3">
            <a:schemeClr val="accent3"/>
          </a:fillRef>
          <a:effectRef idx="2">
            <a:schemeClr val="accent3"/>
          </a:effectRef>
          <a:fontRef idx="minor">
            <a:schemeClr val="lt1"/>
          </a:fontRef>
        </p:style>
        <p:txBody>
          <a:bodyPr>
            <a:normAutofit/>
          </a:bodyPr>
          <a:lstStyle/>
          <a:p>
            <a:r>
              <a:rPr lang="en-US" sz="2400" dirty="0" smtClean="0"/>
              <a:t>Homework Check: </a:t>
            </a:r>
            <a:r>
              <a:rPr lang="en-US" sz="2400" dirty="0" smtClean="0"/>
              <a:t>Vocabulary Review/“</a:t>
            </a:r>
            <a:r>
              <a:rPr lang="en-US" sz="2400" dirty="0" smtClean="0"/>
              <a:t>CV” and Interview</a:t>
            </a:r>
            <a:endParaRPr lang="en-US" sz="2400" dirty="0"/>
          </a:p>
        </p:txBody>
      </p:sp>
      <p:sp>
        <p:nvSpPr>
          <p:cNvPr id="3" name="Content Placeholder 2"/>
          <p:cNvSpPr>
            <a:spLocks noGrp="1"/>
          </p:cNvSpPr>
          <p:nvPr>
            <p:ph idx="1"/>
          </p:nvPr>
        </p:nvSpPr>
        <p:spPr>
          <a:xfrm>
            <a:off x="457200" y="838200"/>
            <a:ext cx="8229600" cy="5287963"/>
          </a:xfrm>
        </p:spPr>
        <p:txBody>
          <a:bodyPr numCol="2">
            <a:normAutofit/>
          </a:bodyPr>
          <a:lstStyle/>
          <a:p>
            <a:r>
              <a:rPr lang="en-US" sz="2000" i="1" dirty="0" smtClean="0"/>
              <a:t>Key terms:</a:t>
            </a:r>
          </a:p>
          <a:p>
            <a:r>
              <a:rPr lang="en-US" sz="2000" dirty="0" smtClean="0"/>
              <a:t>Barrister</a:t>
            </a:r>
          </a:p>
          <a:p>
            <a:r>
              <a:rPr lang="en-US" sz="2000" dirty="0" smtClean="0"/>
              <a:t>Solicitor </a:t>
            </a:r>
          </a:p>
          <a:p>
            <a:r>
              <a:rPr lang="en-US" sz="2000" dirty="0" smtClean="0"/>
              <a:t>Clients</a:t>
            </a:r>
          </a:p>
          <a:p>
            <a:r>
              <a:rPr lang="en-US" sz="2000" dirty="0" smtClean="0"/>
              <a:t>Defendants</a:t>
            </a:r>
          </a:p>
          <a:p>
            <a:r>
              <a:rPr lang="en-US" sz="2000" dirty="0" smtClean="0"/>
              <a:t>Plaintiff</a:t>
            </a:r>
          </a:p>
          <a:p>
            <a:r>
              <a:rPr lang="en-US" sz="2000" dirty="0" smtClean="0"/>
              <a:t>Complainant</a:t>
            </a:r>
          </a:p>
          <a:p>
            <a:r>
              <a:rPr lang="en-US" sz="2000" dirty="0" smtClean="0"/>
              <a:t>Legislation</a:t>
            </a:r>
          </a:p>
          <a:p>
            <a:r>
              <a:rPr lang="en-US" sz="2000" dirty="0" smtClean="0"/>
              <a:t>Statute</a:t>
            </a:r>
          </a:p>
          <a:p>
            <a:r>
              <a:rPr lang="en-US" sz="2000" dirty="0" smtClean="0"/>
              <a:t>Directive </a:t>
            </a:r>
          </a:p>
          <a:p>
            <a:r>
              <a:rPr lang="en-US" sz="2000" dirty="0" smtClean="0"/>
              <a:t>Ordinance</a:t>
            </a:r>
          </a:p>
          <a:p>
            <a:r>
              <a:rPr lang="en-US" sz="2000" dirty="0" smtClean="0"/>
              <a:t>Clerk</a:t>
            </a:r>
          </a:p>
          <a:p>
            <a:r>
              <a:rPr lang="en-US" sz="2000" dirty="0" smtClean="0"/>
              <a:t>Associate</a:t>
            </a:r>
          </a:p>
          <a:p>
            <a:r>
              <a:rPr lang="en-US" sz="2000" dirty="0" smtClean="0"/>
              <a:t>Dispute</a:t>
            </a:r>
          </a:p>
          <a:p>
            <a:r>
              <a:rPr lang="en-US" sz="2000" dirty="0" smtClean="0"/>
              <a:t>Admitted to the Bar</a:t>
            </a:r>
          </a:p>
          <a:p>
            <a:r>
              <a:rPr lang="en-US" sz="2000" dirty="0" smtClean="0"/>
              <a:t>Affidavit</a:t>
            </a:r>
          </a:p>
          <a:p>
            <a:r>
              <a:rPr lang="en-US" sz="2000" dirty="0" smtClean="0"/>
              <a:t>Answer</a:t>
            </a:r>
          </a:p>
          <a:p>
            <a:r>
              <a:rPr lang="en-US" sz="2000" dirty="0" smtClean="0"/>
              <a:t>Brief</a:t>
            </a:r>
          </a:p>
          <a:p>
            <a:r>
              <a:rPr lang="en-US" sz="2000" dirty="0" smtClean="0"/>
              <a:t>Complaint</a:t>
            </a:r>
          </a:p>
          <a:p>
            <a:r>
              <a:rPr lang="en-US" sz="2000" dirty="0" smtClean="0"/>
              <a:t>Injunction</a:t>
            </a:r>
          </a:p>
          <a:p>
            <a:r>
              <a:rPr lang="en-US" sz="2000" dirty="0" smtClean="0"/>
              <a:t>Motion</a:t>
            </a:r>
          </a:p>
          <a:p>
            <a:r>
              <a:rPr lang="en-US" sz="2000" dirty="0" smtClean="0"/>
              <a:t>Notice</a:t>
            </a:r>
          </a:p>
          <a:p>
            <a:r>
              <a:rPr lang="en-US" sz="2000" dirty="0" smtClean="0"/>
              <a:t>Pleading</a:t>
            </a:r>
          </a:p>
          <a:p>
            <a:r>
              <a:rPr lang="en-US" sz="2000" dirty="0" smtClean="0"/>
              <a:t>Writ</a:t>
            </a:r>
          </a:p>
          <a:p>
            <a:endParaRPr lang="en-US" sz="20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1">
            <a:schemeClr val="accent3"/>
          </a:lnRef>
          <a:fillRef idx="3">
            <a:schemeClr val="accent3"/>
          </a:fillRef>
          <a:effectRef idx="2">
            <a:schemeClr val="accent3"/>
          </a:effectRef>
          <a:fontRef idx="minor">
            <a:schemeClr val="lt1"/>
          </a:fontRef>
        </p:style>
        <p:txBody>
          <a:bodyPr>
            <a:normAutofit/>
          </a:bodyPr>
          <a:lstStyle/>
          <a:p>
            <a:r>
              <a:rPr lang="en-US" sz="2400" dirty="0" smtClean="0"/>
              <a:t>Reading 1</a:t>
            </a:r>
            <a:endParaRPr lang="en-US" sz="2400" dirty="0"/>
          </a:p>
        </p:txBody>
      </p:sp>
      <p:sp>
        <p:nvSpPr>
          <p:cNvPr id="3" name="Content Placeholder 2"/>
          <p:cNvSpPr>
            <a:spLocks noGrp="1"/>
          </p:cNvSpPr>
          <p:nvPr>
            <p:ph idx="1"/>
          </p:nvPr>
        </p:nvSpPr>
        <p:spPr>
          <a:xfrm>
            <a:off x="457200" y="914400"/>
            <a:ext cx="8229600" cy="5211763"/>
          </a:xfrm>
        </p:spPr>
        <p:txBody>
          <a:bodyPr>
            <a:normAutofit lnSpcReduction="10000"/>
          </a:bodyPr>
          <a:lstStyle/>
          <a:p>
            <a:endParaRPr lang="en-US" sz="2400" dirty="0" smtClean="0"/>
          </a:p>
          <a:p>
            <a:r>
              <a:rPr lang="en-US" sz="2400" b="1" i="1" dirty="0" smtClean="0"/>
              <a:t>Fiduciary duty</a:t>
            </a:r>
            <a:r>
              <a:rPr lang="en-US" sz="2400" dirty="0" smtClean="0"/>
              <a:t>: (</a:t>
            </a:r>
            <a:r>
              <a:rPr lang="en-US" sz="2400" dirty="0" err="1" smtClean="0"/>
              <a:t>adj</a:t>
            </a:r>
            <a:r>
              <a:rPr lang="en-US" sz="2400" dirty="0" smtClean="0"/>
              <a:t>) the legal duty of a professional in a position of trust to act in the best interests of a client</a:t>
            </a:r>
          </a:p>
          <a:p>
            <a:endParaRPr lang="en-US" sz="2400" dirty="0" smtClean="0"/>
          </a:p>
          <a:p>
            <a:r>
              <a:rPr lang="en-US" sz="2400" dirty="0" smtClean="0"/>
              <a:t>An important distinction between companies is between those whose shares are traded </a:t>
            </a:r>
            <a:r>
              <a:rPr lang="en-US" sz="2400" b="1" i="1" dirty="0" smtClean="0"/>
              <a:t>publicly</a:t>
            </a:r>
            <a:r>
              <a:rPr lang="en-US" sz="2400" dirty="0" smtClean="0"/>
              <a:t> and those whose shares are traded</a:t>
            </a:r>
            <a:r>
              <a:rPr lang="en-US" sz="2400" b="1" i="1" dirty="0" smtClean="0"/>
              <a:t> privately</a:t>
            </a:r>
            <a:r>
              <a:rPr lang="en-US" sz="2400" dirty="0" smtClean="0"/>
              <a:t>. Both companies have shareholders, but the way the shares are bought and sold affects the legal requirements of the company. </a:t>
            </a:r>
          </a:p>
          <a:p>
            <a:endParaRPr lang="en-US" sz="2400" dirty="0" smtClean="0"/>
          </a:p>
          <a:p>
            <a:r>
              <a:rPr lang="en-US" sz="2400" dirty="0" smtClean="0"/>
              <a:t>Each have different kinds of restrictions concerning the amount of money invested by shareholders as well as the number of shareholders.</a:t>
            </a:r>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1">
            <a:schemeClr val="accent3"/>
          </a:lnRef>
          <a:fillRef idx="3">
            <a:schemeClr val="accent3"/>
          </a:fillRef>
          <a:effectRef idx="2">
            <a:schemeClr val="accent3"/>
          </a:effectRef>
          <a:fontRef idx="minor">
            <a:schemeClr val="lt1"/>
          </a:fontRef>
        </p:style>
        <p:txBody>
          <a:bodyPr>
            <a:normAutofit/>
          </a:bodyPr>
          <a:lstStyle/>
          <a:p>
            <a:r>
              <a:rPr lang="en-US" sz="2400" dirty="0" smtClean="0"/>
              <a:t>Key Terms: Roles in </a:t>
            </a:r>
            <a:r>
              <a:rPr lang="en-US" sz="2400" dirty="0" smtClean="0"/>
              <a:t>C</a:t>
            </a:r>
            <a:r>
              <a:rPr lang="en-US" sz="2400" dirty="0" smtClean="0"/>
              <a:t>ompany </a:t>
            </a:r>
            <a:r>
              <a:rPr lang="en-US" sz="2400" dirty="0" smtClean="0"/>
              <a:t>M</a:t>
            </a:r>
            <a:r>
              <a:rPr lang="en-US" sz="2400" dirty="0" smtClean="0"/>
              <a:t>anagement</a:t>
            </a:r>
            <a:endParaRPr lang="en-US" sz="2400" dirty="0"/>
          </a:p>
        </p:txBody>
      </p:sp>
      <p:sp>
        <p:nvSpPr>
          <p:cNvPr id="3" name="Content Placeholder 2"/>
          <p:cNvSpPr>
            <a:spLocks noGrp="1"/>
          </p:cNvSpPr>
          <p:nvPr>
            <p:ph idx="1"/>
          </p:nvPr>
        </p:nvSpPr>
        <p:spPr>
          <a:xfrm>
            <a:off x="457200" y="914400"/>
            <a:ext cx="8229600" cy="5211763"/>
          </a:xfrm>
        </p:spPr>
        <p:txBody>
          <a:bodyPr numCol="2">
            <a:normAutofit/>
          </a:bodyPr>
          <a:lstStyle/>
          <a:p>
            <a:pPr>
              <a:buNone/>
            </a:pPr>
            <a:endParaRPr lang="en-US" sz="2400" dirty="0" smtClean="0"/>
          </a:p>
          <a:p>
            <a:pPr>
              <a:buNone/>
            </a:pPr>
            <a:r>
              <a:rPr lang="en-US" sz="2400" dirty="0" smtClean="0"/>
              <a:t>Flash Card Activity</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1">
            <a:schemeClr val="accent3"/>
          </a:lnRef>
          <a:fillRef idx="3">
            <a:schemeClr val="accent3"/>
          </a:fillRef>
          <a:effectRef idx="2">
            <a:schemeClr val="accent3"/>
          </a:effectRef>
          <a:fontRef idx="minor">
            <a:schemeClr val="lt1"/>
          </a:fontRef>
        </p:style>
        <p:txBody>
          <a:bodyPr>
            <a:normAutofit/>
          </a:bodyPr>
          <a:lstStyle/>
          <a:p>
            <a:r>
              <a:rPr lang="en-US" sz="2400" dirty="0" smtClean="0"/>
              <a:t>Key Terms: Language Notes</a:t>
            </a:r>
            <a:endParaRPr lang="en-US" sz="2400" dirty="0"/>
          </a:p>
        </p:txBody>
      </p:sp>
      <p:sp>
        <p:nvSpPr>
          <p:cNvPr id="3" name="Content Placeholder 2"/>
          <p:cNvSpPr>
            <a:spLocks noGrp="1"/>
          </p:cNvSpPr>
          <p:nvPr>
            <p:ph idx="1"/>
          </p:nvPr>
        </p:nvSpPr>
        <p:spPr>
          <a:xfrm>
            <a:off x="457200" y="914400"/>
            <a:ext cx="8229600" cy="5211763"/>
          </a:xfrm>
        </p:spPr>
        <p:txBody>
          <a:bodyPr>
            <a:normAutofit/>
          </a:bodyPr>
          <a:lstStyle/>
          <a:p>
            <a:r>
              <a:rPr lang="en-US" sz="2400" b="1" i="1" dirty="0" smtClean="0"/>
              <a:t>To take the initiative to do something</a:t>
            </a:r>
            <a:r>
              <a:rPr lang="en-US" sz="2400" dirty="0" smtClean="0"/>
              <a:t>: to do something without anyone telling you to do it.</a:t>
            </a:r>
          </a:p>
          <a:p>
            <a:r>
              <a:rPr lang="en-US" sz="2400" b="1" i="1" dirty="0" smtClean="0"/>
              <a:t>Compliance with (something)</a:t>
            </a:r>
            <a:r>
              <a:rPr lang="en-US" sz="2400" dirty="0" smtClean="0"/>
              <a:t>: doing everything necessary to obey or follow the rules or laws</a:t>
            </a:r>
          </a:p>
          <a:p>
            <a:r>
              <a:rPr lang="en-US" sz="2400" b="1" i="1" dirty="0" smtClean="0"/>
              <a:t>By virtue of (something):</a:t>
            </a:r>
            <a:r>
              <a:rPr lang="en-US" sz="2400" dirty="0" smtClean="0"/>
              <a:t> thanks to; or as a result of</a:t>
            </a:r>
          </a:p>
          <a:p>
            <a:r>
              <a:rPr lang="en-US" sz="2400" b="1" i="1" dirty="0" smtClean="0"/>
              <a:t>To wind up (something):</a:t>
            </a:r>
            <a:r>
              <a:rPr lang="en-US" sz="2400" dirty="0" smtClean="0"/>
              <a:t> to deal with or finish something after it has finished. (ex. “Let’s wind up this meeting and go home.”)</a:t>
            </a:r>
          </a:p>
          <a:p>
            <a:r>
              <a:rPr lang="en-US" sz="2400" b="1" i="1" dirty="0" smtClean="0"/>
              <a:t>To be wound up (by a court): </a:t>
            </a:r>
            <a:r>
              <a:rPr lang="en-US" sz="2400" dirty="0" smtClean="0"/>
              <a:t> passive form</a:t>
            </a:r>
          </a:p>
          <a:p>
            <a:r>
              <a:rPr lang="en-US" sz="2400" b="1" i="1" dirty="0" smtClean="0"/>
              <a:t>The corporate veil: </a:t>
            </a:r>
            <a:r>
              <a:rPr lang="en-US" sz="2400" dirty="0" smtClean="0"/>
              <a:t>the general principle that a company's shareholders and employees are immune from civil lawsuits filed against it</a:t>
            </a:r>
            <a:endParaRPr lang="en-US" sz="2400" i="1"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1">
            <a:schemeClr val="accent3"/>
          </a:lnRef>
          <a:fillRef idx="3">
            <a:schemeClr val="accent3"/>
          </a:fillRef>
          <a:effectRef idx="2">
            <a:schemeClr val="accent3"/>
          </a:effectRef>
          <a:fontRef idx="minor">
            <a:schemeClr val="lt1"/>
          </a:fontRef>
        </p:style>
        <p:txBody>
          <a:bodyPr>
            <a:normAutofit/>
          </a:bodyPr>
          <a:lstStyle/>
          <a:p>
            <a:r>
              <a:rPr lang="en-US" sz="2400" dirty="0" smtClean="0"/>
              <a:t>Listening 1: Language Notes</a:t>
            </a:r>
            <a:endParaRPr lang="en-US" sz="2400" dirty="0"/>
          </a:p>
        </p:txBody>
      </p:sp>
      <p:sp>
        <p:nvSpPr>
          <p:cNvPr id="3" name="Content Placeholder 2"/>
          <p:cNvSpPr>
            <a:spLocks noGrp="1"/>
          </p:cNvSpPr>
          <p:nvPr>
            <p:ph idx="1"/>
          </p:nvPr>
        </p:nvSpPr>
        <p:spPr>
          <a:xfrm>
            <a:off x="457200" y="914400"/>
            <a:ext cx="8229600" cy="5211763"/>
          </a:xfrm>
        </p:spPr>
        <p:txBody>
          <a:bodyPr>
            <a:normAutofit/>
          </a:bodyPr>
          <a:lstStyle/>
          <a:p>
            <a:r>
              <a:rPr lang="en-US" sz="2400" b="1" i="1" dirty="0" smtClean="0"/>
              <a:t>A DBA (“doing business as”) filing </a:t>
            </a:r>
            <a:r>
              <a:rPr lang="en-US" sz="2400" dirty="0" smtClean="0"/>
              <a:t>is a document which states the name of a company. It must be filed by all sole US proprietorships, apart from persons doing business in their own name. (If the company is under your name you are exempt.)</a:t>
            </a:r>
          </a:p>
          <a:p>
            <a:r>
              <a:rPr lang="en-US" sz="2400" b="1" i="1" dirty="0" smtClean="0"/>
              <a:t>A stock ledger </a:t>
            </a:r>
            <a:r>
              <a:rPr lang="en-US" sz="2400" i="1" dirty="0" smtClean="0"/>
              <a:t>is a record of each shareholder’s ownership.</a:t>
            </a:r>
          </a:p>
          <a:p>
            <a:r>
              <a:rPr lang="en-US" sz="2400" b="1" i="1" dirty="0" smtClean="0"/>
              <a:t>Bylaws</a:t>
            </a:r>
            <a:r>
              <a:rPr lang="en-US" sz="2400" i="1" dirty="0" smtClean="0"/>
              <a:t> (US) are a company’s or partnership’s written rules for conduct in the company (e.g. how directors are elected, who is responsible for what, etc.) They must be formally adopted or amended (changed).</a:t>
            </a:r>
          </a:p>
          <a:p>
            <a:r>
              <a:rPr lang="en-US" sz="2400" b="1" i="1" dirty="0" smtClean="0"/>
              <a:t>A general partnership agreement </a:t>
            </a:r>
            <a:r>
              <a:rPr lang="en-US" sz="2400" i="1" dirty="0" smtClean="0"/>
              <a:t>is a contract between the partners in a general partnership, outlining the rights and responsibilities of each.</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1">
            <a:schemeClr val="accent3"/>
          </a:lnRef>
          <a:fillRef idx="3">
            <a:schemeClr val="accent3"/>
          </a:fillRef>
          <a:effectRef idx="2">
            <a:schemeClr val="accent3"/>
          </a:effectRef>
          <a:fontRef idx="minor">
            <a:schemeClr val="lt1"/>
          </a:fontRef>
        </p:style>
        <p:txBody>
          <a:bodyPr>
            <a:normAutofit/>
          </a:bodyPr>
          <a:lstStyle/>
          <a:p>
            <a:r>
              <a:rPr lang="en-US" sz="2400" dirty="0" smtClean="0"/>
              <a:t>Listening 1: Language Notes</a:t>
            </a:r>
            <a:endParaRPr lang="en-US" sz="2400" dirty="0"/>
          </a:p>
        </p:txBody>
      </p:sp>
      <p:sp>
        <p:nvSpPr>
          <p:cNvPr id="3" name="Content Placeholder 2"/>
          <p:cNvSpPr>
            <a:spLocks noGrp="1"/>
          </p:cNvSpPr>
          <p:nvPr>
            <p:ph idx="1"/>
          </p:nvPr>
        </p:nvSpPr>
        <p:spPr>
          <a:xfrm>
            <a:off x="457200" y="914400"/>
            <a:ext cx="8229600" cy="5211763"/>
          </a:xfrm>
        </p:spPr>
        <p:txBody>
          <a:bodyPr>
            <a:normAutofit/>
          </a:bodyPr>
          <a:lstStyle/>
          <a:p>
            <a:r>
              <a:rPr lang="en-US" sz="2400" b="1" i="1" dirty="0" smtClean="0"/>
              <a:t>IRS (Internal Revenue Service)</a:t>
            </a:r>
            <a:r>
              <a:rPr lang="en-US" sz="2400" i="1" dirty="0" smtClean="0"/>
              <a:t> is the U.S. tax office and </a:t>
            </a:r>
            <a:r>
              <a:rPr lang="en-US" sz="2400" b="1" i="1" dirty="0" smtClean="0"/>
              <a:t>state “S” corporation</a:t>
            </a:r>
            <a:r>
              <a:rPr lang="en-US" sz="2400" i="1" dirty="0" smtClean="0"/>
              <a:t>: A state S corporation is one with fewer than 75 shareholders and is taxed as if it were a partnership.</a:t>
            </a:r>
          </a:p>
          <a:p>
            <a:endParaRPr lang="en-US" sz="2400" i="1" dirty="0"/>
          </a:p>
          <a:p>
            <a:r>
              <a:rPr lang="en-US" sz="2400" b="1" i="1" dirty="0" smtClean="0"/>
              <a:t>Stock certificates </a:t>
            </a:r>
            <a:r>
              <a:rPr lang="en-US" sz="2400" i="1" dirty="0" smtClean="0"/>
              <a:t>(US) are </a:t>
            </a:r>
            <a:r>
              <a:rPr lang="en-US" sz="2400" b="1" i="1" dirty="0" smtClean="0"/>
              <a:t>share certificates </a:t>
            </a:r>
            <a:r>
              <a:rPr lang="en-US" sz="2400" i="1" dirty="0" smtClean="0"/>
              <a:t>in the UK.</a:t>
            </a:r>
          </a:p>
          <a:p>
            <a:endParaRPr lang="en-US" sz="2400" i="1" dirty="0"/>
          </a:p>
          <a:p>
            <a:r>
              <a:rPr lang="en-US" sz="2400" b="1" i="1" dirty="0" smtClean="0"/>
              <a:t>Duly</a:t>
            </a:r>
            <a:r>
              <a:rPr lang="en-US" sz="2400" i="1" dirty="0" smtClean="0"/>
              <a:t>: (adv) “properly and at the expected time”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1">
            <a:schemeClr val="accent3"/>
          </a:lnRef>
          <a:fillRef idx="3">
            <a:schemeClr val="accent3"/>
          </a:fillRef>
          <a:effectRef idx="2">
            <a:schemeClr val="accent3"/>
          </a:effectRef>
          <a:fontRef idx="minor">
            <a:schemeClr val="lt1"/>
          </a:fontRef>
        </p:style>
        <p:txBody>
          <a:bodyPr>
            <a:normAutofit/>
          </a:bodyPr>
          <a:lstStyle/>
          <a:p>
            <a:r>
              <a:rPr lang="en-US" sz="2400" dirty="0" smtClean="0"/>
              <a:t>Listening 1</a:t>
            </a:r>
            <a:endParaRPr lang="en-US" sz="2400" dirty="0"/>
          </a:p>
        </p:txBody>
      </p:sp>
      <p:sp>
        <p:nvSpPr>
          <p:cNvPr id="3" name="Content Placeholder 2"/>
          <p:cNvSpPr>
            <a:spLocks noGrp="1"/>
          </p:cNvSpPr>
          <p:nvPr>
            <p:ph idx="1"/>
          </p:nvPr>
        </p:nvSpPr>
        <p:spPr>
          <a:xfrm>
            <a:off x="457200" y="990600"/>
            <a:ext cx="8229600" cy="5135563"/>
          </a:xfrm>
        </p:spPr>
        <p:txBody>
          <a:bodyPr>
            <a:normAutofit/>
          </a:bodyPr>
          <a:lstStyle/>
          <a:p>
            <a:r>
              <a:rPr lang="en-US" sz="2400" dirty="0" smtClean="0"/>
              <a:t>Listen to the conversation and tick the documents required for formation that the lawyer mentions. </a:t>
            </a:r>
          </a:p>
          <a:p>
            <a:endParaRPr lang="en-US" sz="2400" dirty="0" smtClean="0"/>
          </a:p>
        </p:txBody>
      </p:sp>
      <p:sp>
        <p:nvSpPr>
          <p:cNvPr id="4" name="Rectangle 3"/>
          <p:cNvSpPr/>
          <p:nvPr/>
        </p:nvSpPr>
        <p:spPr>
          <a:xfrm>
            <a:off x="838200" y="1981200"/>
            <a:ext cx="7543800" cy="3886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838200" y="1905000"/>
            <a:ext cx="7543800" cy="4801314"/>
          </a:xfrm>
          <a:prstGeom prst="rect">
            <a:avLst/>
          </a:prstGeom>
        </p:spPr>
        <p:style>
          <a:lnRef idx="2">
            <a:schemeClr val="accent1"/>
          </a:lnRef>
          <a:fillRef idx="1">
            <a:schemeClr val="lt1"/>
          </a:fillRef>
          <a:effectRef idx="0">
            <a:schemeClr val="accent1"/>
          </a:effectRef>
          <a:fontRef idx="minor">
            <a:schemeClr val="dk1"/>
          </a:fontRef>
        </p:style>
        <p:txBody>
          <a:bodyPr wrap="square" numCol="2" rtlCol="0">
            <a:spAutoFit/>
          </a:bodyPr>
          <a:lstStyle/>
          <a:p>
            <a:pPr>
              <a:lnSpc>
                <a:spcPct val="150000"/>
              </a:lnSpc>
            </a:pPr>
            <a:r>
              <a:rPr lang="en-US" dirty="0" smtClean="0"/>
              <a:t>DBA Filing</a:t>
            </a:r>
          </a:p>
          <a:p>
            <a:pPr>
              <a:lnSpc>
                <a:spcPct val="150000"/>
              </a:lnSpc>
            </a:pPr>
            <a:r>
              <a:rPr lang="en-US" dirty="0" smtClean="0"/>
              <a:t>Articles of Incorporation</a:t>
            </a:r>
          </a:p>
          <a:p>
            <a:pPr>
              <a:lnSpc>
                <a:spcPct val="150000"/>
              </a:lnSpc>
            </a:pPr>
            <a:r>
              <a:rPr lang="en-US" dirty="0" smtClean="0"/>
              <a:t>Stock ledger</a:t>
            </a:r>
          </a:p>
          <a:p>
            <a:pPr>
              <a:lnSpc>
                <a:spcPct val="150000"/>
              </a:lnSpc>
            </a:pPr>
            <a:r>
              <a:rPr lang="en-US" dirty="0" smtClean="0"/>
              <a:t>General partnership agreement </a:t>
            </a:r>
          </a:p>
          <a:p>
            <a:pPr>
              <a:lnSpc>
                <a:spcPct val="150000"/>
              </a:lnSpc>
            </a:pPr>
            <a:r>
              <a:rPr lang="en-US" dirty="0" smtClean="0"/>
              <a:t>Stock certificates</a:t>
            </a:r>
          </a:p>
          <a:p>
            <a:pPr>
              <a:lnSpc>
                <a:spcPct val="150000"/>
              </a:lnSpc>
            </a:pPr>
            <a:r>
              <a:rPr lang="en-US" dirty="0" smtClean="0"/>
              <a:t>IRS and State S corporation election</a:t>
            </a:r>
          </a:p>
          <a:p>
            <a:pPr>
              <a:lnSpc>
                <a:spcPct val="150000"/>
              </a:lnSpc>
            </a:pPr>
            <a:r>
              <a:rPr lang="en-US" dirty="0" smtClean="0"/>
              <a:t>Bylaws</a:t>
            </a:r>
          </a:p>
          <a:p>
            <a:pPr>
              <a:lnSpc>
                <a:spcPct val="150000"/>
              </a:lnSpc>
            </a:pPr>
            <a:r>
              <a:rPr lang="en-US" dirty="0" smtClean="0"/>
              <a:t>Organizational board resolutions</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1">
            <a:schemeClr val="accent3"/>
          </a:lnRef>
          <a:fillRef idx="3">
            <a:schemeClr val="accent3"/>
          </a:fillRef>
          <a:effectRef idx="2">
            <a:schemeClr val="accent3"/>
          </a:effectRef>
          <a:fontRef idx="minor">
            <a:schemeClr val="lt1"/>
          </a:fontRef>
        </p:style>
        <p:txBody>
          <a:bodyPr>
            <a:normAutofit/>
          </a:bodyPr>
          <a:lstStyle/>
          <a:p>
            <a:r>
              <a:rPr lang="en-US" sz="2400" dirty="0" smtClean="0"/>
              <a:t>Reading 2: Memorandum of Association</a:t>
            </a:r>
            <a:endParaRPr lang="en-US" sz="2400" dirty="0"/>
          </a:p>
        </p:txBody>
      </p:sp>
      <p:sp>
        <p:nvSpPr>
          <p:cNvPr id="3" name="Content Placeholder 2"/>
          <p:cNvSpPr>
            <a:spLocks noGrp="1"/>
          </p:cNvSpPr>
          <p:nvPr>
            <p:ph idx="1"/>
          </p:nvPr>
        </p:nvSpPr>
        <p:spPr>
          <a:xfrm>
            <a:off x="457200" y="914400"/>
            <a:ext cx="8229600" cy="5211763"/>
          </a:xfrm>
        </p:spPr>
        <p:txBody>
          <a:bodyPr>
            <a:normAutofit/>
          </a:bodyPr>
          <a:lstStyle/>
          <a:p>
            <a:r>
              <a:rPr lang="en-US" sz="2400" b="1" i="1" dirty="0" smtClean="0"/>
              <a:t>A memorandum of association </a:t>
            </a:r>
            <a:r>
              <a:rPr lang="en-US" sz="2400" dirty="0" smtClean="0"/>
              <a:t>sets forth or stipulates the objects of the company and its capital structure. (What it is in possession of and how people invest in it.) It is a </a:t>
            </a:r>
            <a:r>
              <a:rPr lang="en-US" sz="2400" i="1" dirty="0" smtClean="0"/>
              <a:t>legally binding document </a:t>
            </a:r>
            <a:r>
              <a:rPr lang="en-US" sz="2400" dirty="0" smtClean="0"/>
              <a:t>of intent to which the members of the company must </a:t>
            </a:r>
            <a:r>
              <a:rPr lang="en-US" sz="2400" i="1" dirty="0" smtClean="0"/>
              <a:t>adhere</a:t>
            </a:r>
            <a:r>
              <a:rPr lang="en-US" sz="2400" dirty="0" smtClean="0"/>
              <a:t>. </a:t>
            </a:r>
          </a:p>
          <a:p>
            <a:r>
              <a:rPr lang="en-US" sz="2400" dirty="0" smtClean="0"/>
              <a:t>The same document is called </a:t>
            </a:r>
            <a:r>
              <a:rPr lang="en-US" sz="2400" b="1" i="1" dirty="0" smtClean="0"/>
              <a:t>an article/certificate of incorporation</a:t>
            </a:r>
            <a:r>
              <a:rPr lang="en-US" sz="2400" dirty="0" smtClean="0"/>
              <a:t> in the US.</a:t>
            </a:r>
          </a:p>
          <a:p>
            <a:endParaRPr lang="en-US" sz="2400" i="1" dirty="0" smtClean="0"/>
          </a:p>
          <a:p>
            <a:r>
              <a:rPr lang="en-US" sz="2400" i="1" dirty="0" smtClean="0"/>
              <a:t>Capital structure</a:t>
            </a:r>
            <a:r>
              <a:rPr lang="en-US" sz="2400" dirty="0" smtClean="0"/>
              <a:t>: how a company finances its assets; equity, debt or securities</a:t>
            </a:r>
          </a:p>
          <a:p>
            <a:r>
              <a:rPr lang="en-US" sz="2400" i="1" dirty="0" smtClean="0"/>
              <a:t>Legally binding</a:t>
            </a:r>
            <a:r>
              <a:rPr lang="en-US" sz="2400" dirty="0" smtClean="0"/>
              <a:t>: valid; under the law</a:t>
            </a:r>
          </a:p>
          <a:p>
            <a:r>
              <a:rPr lang="en-US" sz="2400" i="1" dirty="0" smtClean="0"/>
              <a:t>Adhere (to): </a:t>
            </a:r>
            <a:r>
              <a:rPr lang="en-US" sz="2400" dirty="0" smtClean="0"/>
              <a:t>(v) “stick to”; must follow </a:t>
            </a:r>
            <a:endParaRPr lang="en-US"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1">
            <a:schemeClr val="accent3"/>
          </a:lnRef>
          <a:fillRef idx="3">
            <a:schemeClr val="accent3"/>
          </a:fillRef>
          <a:effectRef idx="2">
            <a:schemeClr val="accent3"/>
          </a:effectRef>
          <a:fontRef idx="minor">
            <a:schemeClr val="lt1"/>
          </a:fontRef>
        </p:style>
        <p:txBody>
          <a:bodyPr>
            <a:normAutofit/>
          </a:bodyPr>
          <a:lstStyle/>
          <a:p>
            <a:r>
              <a:rPr lang="en-US" sz="2400" dirty="0" smtClean="0"/>
              <a:t>Language Use</a:t>
            </a:r>
            <a:endParaRPr lang="en-US" sz="2400" dirty="0"/>
          </a:p>
        </p:txBody>
      </p:sp>
      <p:sp>
        <p:nvSpPr>
          <p:cNvPr id="3" name="Content Placeholder 2"/>
          <p:cNvSpPr>
            <a:spLocks noGrp="1"/>
          </p:cNvSpPr>
          <p:nvPr>
            <p:ph idx="1"/>
          </p:nvPr>
        </p:nvSpPr>
        <p:spPr>
          <a:xfrm>
            <a:off x="457200" y="914400"/>
            <a:ext cx="8229600" cy="5211763"/>
          </a:xfrm>
        </p:spPr>
        <p:txBody>
          <a:bodyPr>
            <a:normAutofit/>
          </a:bodyPr>
          <a:lstStyle/>
          <a:p>
            <a:r>
              <a:rPr lang="en-US" sz="2400" b="1" i="1" dirty="0" smtClean="0"/>
              <a:t>Alter</a:t>
            </a:r>
            <a:r>
              <a:rPr lang="en-US" sz="2400" dirty="0" smtClean="0"/>
              <a:t>: (v) change</a:t>
            </a:r>
          </a:p>
          <a:p>
            <a:r>
              <a:rPr lang="en-US" sz="2400" b="1" i="1" dirty="0" smtClean="0"/>
              <a:t>Amend: </a:t>
            </a:r>
            <a:r>
              <a:rPr lang="en-US" sz="2400" dirty="0" smtClean="0"/>
              <a:t>(v) to add to</a:t>
            </a:r>
            <a:endParaRPr lang="en-US" sz="2400" dirty="0" smtClean="0"/>
          </a:p>
          <a:p>
            <a:r>
              <a:rPr lang="en-US" sz="2400" b="1" i="1" dirty="0" smtClean="0"/>
              <a:t>Repeal</a:t>
            </a:r>
            <a:r>
              <a:rPr lang="en-US" sz="2400" dirty="0" smtClean="0"/>
              <a:t>: (v) to take back; to cancel</a:t>
            </a:r>
          </a:p>
          <a:p>
            <a:r>
              <a:rPr lang="en-US" sz="2400" b="1" i="1" dirty="0" smtClean="0"/>
              <a:t>Vested in</a:t>
            </a:r>
            <a:r>
              <a:rPr lang="en-US" sz="2400" dirty="0" smtClean="0"/>
              <a:t>: (v) given to; placed in</a:t>
            </a:r>
          </a:p>
          <a:p>
            <a:r>
              <a:rPr lang="en-US" sz="2400" b="1" i="1" dirty="0" smtClean="0"/>
              <a:t>Adopt</a:t>
            </a:r>
            <a:r>
              <a:rPr lang="en-US" sz="2400" dirty="0" smtClean="0"/>
              <a:t>: (v) to take on legally</a:t>
            </a:r>
          </a:p>
          <a:p>
            <a:r>
              <a:rPr lang="en-US" sz="2400" b="1" i="1" dirty="0" smtClean="0"/>
              <a:t>Provided</a:t>
            </a:r>
            <a:r>
              <a:rPr lang="en-US" sz="2400" dirty="0" smtClean="0"/>
              <a:t>: (v3) “on the condition that”</a:t>
            </a:r>
          </a:p>
          <a:p>
            <a:r>
              <a:rPr lang="en-US" sz="2400" b="1" i="1" dirty="0" smtClean="0"/>
              <a:t>In lieu (there)of: </a:t>
            </a:r>
            <a:r>
              <a:rPr lang="en-US" sz="2400" i="1" dirty="0" smtClean="0"/>
              <a:t>“</a:t>
            </a:r>
            <a:r>
              <a:rPr lang="en-US" sz="2400" dirty="0" smtClean="0"/>
              <a:t>instead of”</a:t>
            </a:r>
          </a:p>
          <a:p>
            <a:r>
              <a:rPr lang="en-US" sz="2400" b="1" i="1" dirty="0" smtClean="0"/>
              <a:t>Shareholders</a:t>
            </a:r>
            <a:r>
              <a:rPr lang="en-US" sz="2400" dirty="0" smtClean="0"/>
              <a:t>: (n) people who own shares of a company</a:t>
            </a:r>
            <a:endParaRPr lang="en-US" sz="2400" dirty="0" smtClean="0"/>
          </a:p>
          <a:p>
            <a:r>
              <a:rPr lang="en-US" sz="2400" b="1" i="1" dirty="0" smtClean="0"/>
              <a:t>Proscribe: </a:t>
            </a:r>
            <a:r>
              <a:rPr lang="en-US" sz="2400" dirty="0" smtClean="0"/>
              <a:t>(v) prohibit; ban</a:t>
            </a:r>
          </a:p>
          <a:p>
            <a:r>
              <a:rPr lang="en-US" sz="2400" b="1" i="1" dirty="0" smtClean="0"/>
              <a:t>Prescribe: </a:t>
            </a:r>
            <a:r>
              <a:rPr lang="en-US" sz="2400" dirty="0" smtClean="0"/>
              <a:t>(v) stipulate</a:t>
            </a:r>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1">
            <a:schemeClr val="accent3"/>
          </a:lnRef>
          <a:fillRef idx="3">
            <a:schemeClr val="accent3"/>
          </a:fillRef>
          <a:effectRef idx="2">
            <a:schemeClr val="accent3"/>
          </a:effectRef>
          <a:fontRef idx="minor">
            <a:schemeClr val="lt1"/>
          </a:fontRef>
        </p:style>
        <p:txBody>
          <a:bodyPr>
            <a:normAutofit/>
          </a:bodyPr>
          <a:lstStyle/>
          <a:p>
            <a:r>
              <a:rPr lang="en-US" sz="2400" dirty="0" smtClean="0"/>
              <a:t>Language Use</a:t>
            </a:r>
            <a:endParaRPr lang="en-US" sz="2400" dirty="0"/>
          </a:p>
        </p:txBody>
      </p:sp>
      <p:sp>
        <p:nvSpPr>
          <p:cNvPr id="3" name="Content Placeholder 2"/>
          <p:cNvSpPr>
            <a:spLocks noGrp="1"/>
          </p:cNvSpPr>
          <p:nvPr>
            <p:ph idx="1"/>
          </p:nvPr>
        </p:nvSpPr>
        <p:spPr>
          <a:xfrm>
            <a:off x="457200" y="914400"/>
            <a:ext cx="8229600" cy="5211763"/>
          </a:xfrm>
        </p:spPr>
        <p:txBody>
          <a:bodyPr>
            <a:normAutofit fontScale="92500"/>
          </a:bodyPr>
          <a:lstStyle/>
          <a:p>
            <a:r>
              <a:rPr lang="en-US" sz="2400" b="1" i="1" dirty="0" smtClean="0"/>
              <a:t>“Shall” and “May”</a:t>
            </a:r>
          </a:p>
          <a:p>
            <a:endParaRPr lang="en-US" sz="2400" b="1" i="1" dirty="0" smtClean="0"/>
          </a:p>
          <a:p>
            <a:pPr>
              <a:buNone/>
            </a:pPr>
            <a:r>
              <a:rPr lang="en-US" sz="2400" dirty="0" smtClean="0"/>
              <a:t>In legal terminology, the word “shall” prescribes obligation or something that someone is required to do.</a:t>
            </a:r>
          </a:p>
          <a:p>
            <a:pPr>
              <a:buNone/>
            </a:pPr>
            <a:r>
              <a:rPr lang="en-US" sz="2400" dirty="0" smtClean="0"/>
              <a:t>Ex. “All citizens shall pay taxes.” Meaning all citizens are required to pay taxes.</a:t>
            </a:r>
          </a:p>
          <a:p>
            <a:pPr>
              <a:buNone/>
            </a:pPr>
            <a:endParaRPr lang="en-US" sz="2400" dirty="0"/>
          </a:p>
          <a:p>
            <a:pPr>
              <a:buNone/>
            </a:pPr>
            <a:r>
              <a:rPr lang="en-US" sz="2400" dirty="0" smtClean="0"/>
              <a:t>The word “may” is used to indicate permission. (formal/legal meaning)</a:t>
            </a:r>
          </a:p>
          <a:p>
            <a:pPr>
              <a:buNone/>
            </a:pPr>
            <a:r>
              <a:rPr lang="en-US" sz="2400" dirty="0" smtClean="0"/>
              <a:t>Ex. “The contract may not be altered by anyone…”</a:t>
            </a:r>
          </a:p>
          <a:p>
            <a:pPr>
              <a:buNone/>
            </a:pPr>
            <a:endParaRPr lang="en-US" sz="2400" dirty="0"/>
          </a:p>
          <a:p>
            <a:pPr>
              <a:buNone/>
            </a:pPr>
            <a:r>
              <a:rPr lang="en-US" sz="2400" dirty="0" smtClean="0"/>
              <a:t>In everyday English, “may” is used to indicate possibility or probability.</a:t>
            </a:r>
          </a:p>
          <a:p>
            <a:pPr>
              <a:buNone/>
            </a:pPr>
            <a:r>
              <a:rPr lang="en-US" sz="2400" dirty="0" smtClean="0"/>
              <a:t>Ex. “You may want to check your email, there is some good news.”</a:t>
            </a:r>
            <a:endParaRPr lang="en-US"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1">
            <a:schemeClr val="accent3"/>
          </a:lnRef>
          <a:fillRef idx="3">
            <a:schemeClr val="accent3"/>
          </a:fillRef>
          <a:effectRef idx="2">
            <a:schemeClr val="accent3"/>
          </a:effectRef>
          <a:fontRef idx="minor">
            <a:schemeClr val="lt1"/>
          </a:fontRef>
        </p:style>
        <p:txBody>
          <a:bodyPr>
            <a:normAutofit/>
          </a:bodyPr>
          <a:lstStyle/>
          <a:p>
            <a:r>
              <a:rPr lang="en-US" sz="2400" dirty="0" smtClean="0"/>
              <a:t>Speaking: Informal Presentation</a:t>
            </a:r>
            <a:endParaRPr lang="en-US" sz="2400" dirty="0"/>
          </a:p>
        </p:txBody>
      </p:sp>
      <p:sp>
        <p:nvSpPr>
          <p:cNvPr id="3" name="Content Placeholder 2"/>
          <p:cNvSpPr>
            <a:spLocks noGrp="1"/>
          </p:cNvSpPr>
          <p:nvPr>
            <p:ph idx="1"/>
          </p:nvPr>
        </p:nvSpPr>
        <p:spPr>
          <a:xfrm>
            <a:off x="457200" y="914400"/>
            <a:ext cx="8229600" cy="5211763"/>
          </a:xfrm>
        </p:spPr>
        <p:txBody>
          <a:bodyPr>
            <a:normAutofit/>
          </a:bodyPr>
          <a:lstStyle/>
          <a:p>
            <a:r>
              <a:rPr lang="en-US" sz="2400" b="1" i="1" dirty="0" smtClean="0"/>
              <a:t>“A type of company…”</a:t>
            </a:r>
          </a:p>
          <a:p>
            <a:r>
              <a:rPr lang="en-US" sz="2400" dirty="0" smtClean="0"/>
              <a:t>With the instructions provided in the book, think about ..</a:t>
            </a:r>
          </a:p>
          <a:p>
            <a:endParaRPr lang="en-US" sz="2400" dirty="0" smtClean="0"/>
          </a:p>
          <a:p>
            <a:pPr lvl="1"/>
            <a:r>
              <a:rPr lang="en-US" sz="2000" dirty="0" smtClean="0"/>
              <a:t>What kinds of companies are there in your jurisdiction? Choose one and describe it as well as you can for a client in another country. </a:t>
            </a:r>
          </a:p>
          <a:p>
            <a:pPr lvl="1"/>
            <a:endParaRPr lang="en-US" sz="2000" dirty="0" smtClean="0"/>
          </a:p>
          <a:p>
            <a:pPr lvl="1"/>
            <a:r>
              <a:rPr lang="en-US" sz="2000" dirty="0" smtClean="0"/>
              <a:t>Tell your client which forms must be completed and whatever is relevant to the registration process.</a:t>
            </a:r>
          </a:p>
          <a:p>
            <a:pPr lvl="1"/>
            <a:endParaRPr lang="en-US" sz="2000" dirty="0" smtClean="0"/>
          </a:p>
          <a:p>
            <a:pPr lvl="1"/>
            <a:r>
              <a:rPr lang="en-US" sz="2000" dirty="0" smtClean="0"/>
              <a:t>Be prepared to answer a question or two from your colleagues.</a:t>
            </a:r>
            <a:endParaRPr lang="en-US"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1">
            <a:schemeClr val="accent3"/>
          </a:lnRef>
          <a:fillRef idx="3">
            <a:schemeClr val="accent3"/>
          </a:fillRef>
          <a:effectRef idx="2">
            <a:schemeClr val="accent3"/>
          </a:effectRef>
          <a:fontRef idx="minor">
            <a:schemeClr val="lt1"/>
          </a:fontRef>
        </p:style>
        <p:txBody>
          <a:bodyPr>
            <a:normAutofit/>
          </a:bodyPr>
          <a:lstStyle/>
          <a:p>
            <a:r>
              <a:rPr lang="en-US" sz="2400" dirty="0" smtClean="0"/>
              <a:t>Homework Check: Review, “CV” and Interview</a:t>
            </a:r>
            <a:endParaRPr lang="en-US" sz="2400" dirty="0"/>
          </a:p>
        </p:txBody>
      </p:sp>
      <p:sp>
        <p:nvSpPr>
          <p:cNvPr id="3" name="Content Placeholder 2"/>
          <p:cNvSpPr>
            <a:spLocks noGrp="1"/>
          </p:cNvSpPr>
          <p:nvPr>
            <p:ph idx="1"/>
          </p:nvPr>
        </p:nvSpPr>
        <p:spPr>
          <a:xfrm>
            <a:off x="457200" y="838200"/>
            <a:ext cx="8229600" cy="5287963"/>
          </a:xfrm>
        </p:spPr>
        <p:txBody>
          <a:bodyPr numCol="2">
            <a:normAutofit fontScale="77500" lnSpcReduction="20000"/>
          </a:bodyPr>
          <a:lstStyle/>
          <a:p>
            <a:pPr>
              <a:buNone/>
            </a:pPr>
            <a:endParaRPr lang="en-US" sz="2800" u="sng" dirty="0" smtClean="0"/>
          </a:p>
          <a:p>
            <a:pPr>
              <a:buNone/>
            </a:pPr>
            <a:r>
              <a:rPr lang="en-US" sz="3100" dirty="0" smtClean="0"/>
              <a:t>	</a:t>
            </a:r>
            <a:r>
              <a:rPr lang="en-US" sz="3100" u="sng" dirty="0" smtClean="0"/>
              <a:t>Verbs</a:t>
            </a:r>
            <a:endParaRPr lang="en-US" sz="3100" u="sng" dirty="0" smtClean="0"/>
          </a:p>
          <a:p>
            <a:endParaRPr lang="en-US" sz="3100" dirty="0" smtClean="0"/>
          </a:p>
          <a:p>
            <a:r>
              <a:rPr lang="en-US" sz="3100" dirty="0" smtClean="0"/>
              <a:t>1. advise </a:t>
            </a:r>
          </a:p>
          <a:p>
            <a:r>
              <a:rPr lang="en-US" sz="3100" dirty="0" smtClean="0"/>
              <a:t>2. draft</a:t>
            </a:r>
          </a:p>
          <a:p>
            <a:r>
              <a:rPr lang="en-US" sz="3100" dirty="0" smtClean="0"/>
              <a:t>3. litigate</a:t>
            </a:r>
          </a:p>
          <a:p>
            <a:r>
              <a:rPr lang="en-US" sz="3100" dirty="0" smtClean="0"/>
              <a:t>4. </a:t>
            </a:r>
            <a:r>
              <a:rPr lang="en-US" sz="3100" dirty="0" err="1" smtClean="0"/>
              <a:t>practise</a:t>
            </a:r>
            <a:endParaRPr lang="en-US" sz="3100" dirty="0" smtClean="0"/>
          </a:p>
          <a:p>
            <a:r>
              <a:rPr lang="en-US" sz="3100" dirty="0" smtClean="0"/>
              <a:t>5. represent</a:t>
            </a:r>
          </a:p>
          <a:p>
            <a:r>
              <a:rPr lang="en-US" sz="3100" dirty="0" smtClean="0"/>
              <a:t>6. research</a:t>
            </a:r>
          </a:p>
          <a:p>
            <a:endParaRPr lang="en-US" sz="3100" dirty="0" smtClean="0"/>
          </a:p>
          <a:p>
            <a:endParaRPr lang="en-US" sz="3100" dirty="0" smtClean="0"/>
          </a:p>
          <a:p>
            <a:endParaRPr lang="en-US" sz="3100" dirty="0" smtClean="0"/>
          </a:p>
          <a:p>
            <a:endParaRPr lang="en-US" sz="3100" dirty="0" smtClean="0"/>
          </a:p>
          <a:p>
            <a:endParaRPr lang="en-US" sz="3100" dirty="0" smtClean="0"/>
          </a:p>
          <a:p>
            <a:endParaRPr lang="en-US" sz="3100" dirty="0" smtClean="0"/>
          </a:p>
          <a:p>
            <a:pPr>
              <a:buNone/>
            </a:pPr>
            <a:r>
              <a:rPr lang="en-US" sz="3100" dirty="0" smtClean="0"/>
              <a:t>	</a:t>
            </a:r>
            <a:r>
              <a:rPr lang="en-US" sz="3100" u="sng" dirty="0" smtClean="0"/>
              <a:t>Nouns</a:t>
            </a:r>
          </a:p>
          <a:p>
            <a:endParaRPr lang="en-US" sz="3100" u="sng" dirty="0" smtClean="0"/>
          </a:p>
          <a:p>
            <a:r>
              <a:rPr lang="en-US" sz="3100" dirty="0" smtClean="0"/>
              <a:t>Law</a:t>
            </a:r>
          </a:p>
          <a:p>
            <a:r>
              <a:rPr lang="en-US" sz="3100" dirty="0" smtClean="0"/>
              <a:t>Corporations</a:t>
            </a:r>
          </a:p>
          <a:p>
            <a:r>
              <a:rPr lang="en-US" sz="3100" dirty="0" smtClean="0"/>
              <a:t>Cases</a:t>
            </a:r>
          </a:p>
          <a:p>
            <a:r>
              <a:rPr lang="en-US" sz="3100" dirty="0" smtClean="0"/>
              <a:t>Disputes</a:t>
            </a:r>
          </a:p>
          <a:p>
            <a:r>
              <a:rPr lang="en-US" sz="3100" dirty="0" smtClean="0"/>
              <a:t>Clients</a:t>
            </a:r>
          </a:p>
          <a:p>
            <a:r>
              <a:rPr lang="en-US" sz="3100" dirty="0" smtClean="0"/>
              <a:t>Contracts</a:t>
            </a:r>
          </a:p>
          <a:p>
            <a:r>
              <a:rPr lang="en-US" sz="3100" dirty="0" smtClean="0"/>
              <a:t>Legislation</a:t>
            </a:r>
          </a:p>
          <a:p>
            <a:r>
              <a:rPr lang="en-US" sz="3100" dirty="0" smtClean="0"/>
              <a:t>Decisions</a:t>
            </a:r>
          </a:p>
          <a:p>
            <a:r>
              <a:rPr lang="en-US" sz="3100" dirty="0" smtClean="0"/>
              <a:t>Defendants</a:t>
            </a:r>
          </a:p>
          <a:p>
            <a:endParaRPr lang="en-US" sz="31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1">
            <a:schemeClr val="accent3"/>
          </a:lnRef>
          <a:fillRef idx="3">
            <a:schemeClr val="accent3"/>
          </a:fillRef>
          <a:effectRef idx="2">
            <a:schemeClr val="accent3"/>
          </a:effectRef>
          <a:fontRef idx="minor">
            <a:schemeClr val="lt1"/>
          </a:fontRef>
        </p:style>
        <p:txBody>
          <a:bodyPr>
            <a:normAutofit/>
          </a:bodyPr>
          <a:lstStyle/>
          <a:p>
            <a:r>
              <a:rPr lang="en-US" sz="2400" dirty="0" smtClean="0"/>
              <a:t>Reading 3: </a:t>
            </a:r>
            <a:r>
              <a:rPr lang="en-US" sz="2400" dirty="0" smtClean="0"/>
              <a:t>Limited Liability Partnership Bill</a:t>
            </a:r>
            <a:endParaRPr lang="en-US" sz="2400" dirty="0"/>
          </a:p>
        </p:txBody>
      </p:sp>
      <p:sp>
        <p:nvSpPr>
          <p:cNvPr id="3" name="Content Placeholder 2"/>
          <p:cNvSpPr>
            <a:spLocks noGrp="1"/>
          </p:cNvSpPr>
          <p:nvPr>
            <p:ph idx="1"/>
          </p:nvPr>
        </p:nvSpPr>
        <p:spPr>
          <a:xfrm>
            <a:off x="457200" y="914400"/>
            <a:ext cx="8229600" cy="5211763"/>
          </a:xfrm>
        </p:spPr>
        <p:txBody>
          <a:bodyPr>
            <a:normAutofit/>
          </a:bodyPr>
          <a:lstStyle/>
          <a:p>
            <a:r>
              <a:rPr lang="en-US" sz="2000" dirty="0" smtClean="0"/>
              <a:t>Questions:</a:t>
            </a:r>
          </a:p>
          <a:p>
            <a:endParaRPr lang="en-US" sz="2000" dirty="0" smtClean="0"/>
          </a:p>
          <a:p>
            <a:r>
              <a:rPr lang="en-US" sz="2000" dirty="0" smtClean="0"/>
              <a:t>1) Why is the Partnership Act of 1890 unrealistic?</a:t>
            </a:r>
          </a:p>
          <a:p>
            <a:pPr>
              <a:buNone/>
            </a:pPr>
            <a:r>
              <a:rPr lang="en-US" sz="2000" dirty="0" smtClean="0"/>
              <a:t>Because under the act, a partner is liable for his own acts as well as those of his partners.  </a:t>
            </a:r>
          </a:p>
          <a:p>
            <a:endParaRPr lang="en-US" sz="2000" dirty="0" smtClean="0"/>
          </a:p>
          <a:p>
            <a:r>
              <a:rPr lang="en-US" sz="2000" dirty="0" smtClean="0"/>
              <a:t>2) In paragraph 2, what is the major change in relation to liability?</a:t>
            </a:r>
          </a:p>
          <a:p>
            <a:pPr>
              <a:buNone/>
            </a:pPr>
            <a:r>
              <a:rPr lang="en-US" sz="2000" dirty="0" smtClean="0"/>
              <a:t>Obligations accrue to the name of the partnership rather than the individual members.  </a:t>
            </a:r>
          </a:p>
          <a:p>
            <a:endParaRPr lang="en-US" sz="2000" dirty="0" smtClean="0"/>
          </a:p>
          <a:p>
            <a:r>
              <a:rPr lang="en-US" sz="2000" dirty="0" smtClean="0"/>
              <a:t>3) In general terms, what is a drawback of the bill for the partnership?</a:t>
            </a:r>
          </a:p>
          <a:p>
            <a:pPr>
              <a:buNone/>
            </a:pPr>
            <a:r>
              <a:rPr lang="en-US" sz="2000" dirty="0" smtClean="0"/>
              <a:t>The applicable accounting requirements will be more stringent, perhaps even professionally audited.</a:t>
            </a:r>
          </a:p>
          <a:p>
            <a:pPr>
              <a:buNone/>
            </a:pPr>
            <a:endParaRPr lang="en-US" sz="2000" dirty="0" smtClean="0"/>
          </a:p>
          <a:p>
            <a:endParaRPr lang="en-US" sz="2000" dirty="0" smtClean="0"/>
          </a:p>
          <a:p>
            <a:endParaRPr lang="en-US" sz="20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Effect transition="in" filter="blinds(horizontal)">
                                      <p:cBhvr>
                                        <p:cTn id="13" dur="500"/>
                                        <p:tgtEl>
                                          <p:spTgt spid="3">
                                            <p:txEl>
                                              <p:pRg st="6" end="6"/>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nodeType="clickEffect">
                                  <p:stCondLst>
                                    <p:cond delay="0"/>
                                  </p:stCondLst>
                                  <p:childTnLst>
                                    <p:set>
                                      <p:cBhvr>
                                        <p:cTn id="17" dur="1" fill="hold">
                                          <p:stCondLst>
                                            <p:cond delay="0"/>
                                          </p:stCondLst>
                                        </p:cTn>
                                        <p:tgtEl>
                                          <p:spTgt spid="3">
                                            <p:txEl>
                                              <p:pRg st="9" end="9"/>
                                            </p:txEl>
                                          </p:spTgt>
                                        </p:tgtEl>
                                        <p:attrNameLst>
                                          <p:attrName>style.visibility</p:attrName>
                                        </p:attrNameLst>
                                      </p:cBhvr>
                                      <p:to>
                                        <p:strVal val="visible"/>
                                      </p:to>
                                    </p:set>
                                    <p:animEffect transition="in" filter="diamond(in)">
                                      <p:cBhvr>
                                        <p:cTn id="18"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1">
            <a:schemeClr val="accent3"/>
          </a:lnRef>
          <a:fillRef idx="3">
            <a:schemeClr val="accent3"/>
          </a:fillRef>
          <a:effectRef idx="2">
            <a:schemeClr val="accent3"/>
          </a:effectRef>
          <a:fontRef idx="minor">
            <a:schemeClr val="lt1"/>
          </a:fontRef>
        </p:style>
        <p:txBody>
          <a:bodyPr>
            <a:normAutofit/>
          </a:bodyPr>
          <a:lstStyle/>
          <a:p>
            <a:r>
              <a:rPr lang="en-US" sz="2400" dirty="0" smtClean="0"/>
              <a:t>Conclusion</a:t>
            </a:r>
            <a:endParaRPr lang="en-US" sz="2400" dirty="0"/>
          </a:p>
        </p:txBody>
      </p:sp>
      <p:sp>
        <p:nvSpPr>
          <p:cNvPr id="3" name="Content Placeholder 2"/>
          <p:cNvSpPr>
            <a:spLocks noGrp="1"/>
          </p:cNvSpPr>
          <p:nvPr>
            <p:ph idx="1"/>
          </p:nvPr>
        </p:nvSpPr>
        <p:spPr>
          <a:xfrm>
            <a:off x="457200" y="914400"/>
            <a:ext cx="8229600" cy="5211763"/>
          </a:xfrm>
        </p:spPr>
        <p:txBody>
          <a:bodyPr>
            <a:normAutofit/>
          </a:bodyPr>
          <a:lstStyle/>
          <a:p>
            <a:endParaRPr lang="en-US" sz="2000" dirty="0" smtClean="0"/>
          </a:p>
          <a:p>
            <a:r>
              <a:rPr lang="en-US" sz="2000" dirty="0" smtClean="0"/>
              <a:t>Reading 4: Corporate Governance</a:t>
            </a:r>
          </a:p>
          <a:p>
            <a:endParaRPr lang="en-US" sz="2000" dirty="0" smtClean="0"/>
          </a:p>
          <a:p>
            <a:r>
              <a:rPr lang="en-US" sz="2000" dirty="0" smtClean="0"/>
              <a:t>Text Analysis: A Letter of Advice</a:t>
            </a:r>
          </a:p>
          <a:p>
            <a:endParaRPr lang="en-US" sz="2000" dirty="0" smtClean="0"/>
          </a:p>
          <a:p>
            <a:r>
              <a:rPr lang="en-US" sz="2000" dirty="0" smtClean="0"/>
              <a:t>Homework: </a:t>
            </a:r>
          </a:p>
          <a:p>
            <a:pPr lvl="1"/>
            <a:r>
              <a:rPr lang="en-US" sz="1600" dirty="0" smtClean="0"/>
              <a:t>“Writing: A Letter of Advice” p. 31</a:t>
            </a:r>
          </a:p>
          <a:p>
            <a:pPr lvl="1"/>
            <a:r>
              <a:rPr lang="en-US" sz="1600" dirty="0" smtClean="0"/>
              <a:t>Worksheet  2.1</a:t>
            </a:r>
            <a:endParaRPr lang="en-US"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1">
            <a:schemeClr val="accent3"/>
          </a:lnRef>
          <a:fillRef idx="3">
            <a:schemeClr val="accent3"/>
          </a:fillRef>
          <a:effectRef idx="2">
            <a:schemeClr val="accent3"/>
          </a:effectRef>
          <a:fontRef idx="minor">
            <a:schemeClr val="lt1"/>
          </a:fontRef>
        </p:style>
        <p:txBody>
          <a:bodyPr/>
          <a:lstStyle/>
          <a:p>
            <a:r>
              <a:rPr lang="en-US" dirty="0" smtClean="0"/>
              <a:t>Unit 2 </a:t>
            </a:r>
            <a:endParaRPr lang="en-US" dirty="0"/>
          </a:p>
        </p:txBody>
      </p:sp>
      <p:sp>
        <p:nvSpPr>
          <p:cNvPr id="3" name="Subtitle 2"/>
          <p:cNvSpPr>
            <a:spLocks noGrp="1"/>
          </p:cNvSpPr>
          <p:nvPr>
            <p:ph type="subTitle" idx="1"/>
          </p:nvPr>
        </p:nvSpPr>
        <p:spPr/>
        <p:txBody>
          <a:bodyPr/>
          <a:lstStyle/>
          <a:p>
            <a:r>
              <a:rPr lang="en-US" dirty="0" smtClean="0"/>
              <a:t>Company Law: Company Formation and Management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1">
            <a:schemeClr val="accent3"/>
          </a:lnRef>
          <a:fillRef idx="3">
            <a:schemeClr val="accent3"/>
          </a:fillRef>
          <a:effectRef idx="2">
            <a:schemeClr val="accent3"/>
          </a:effectRef>
          <a:fontRef idx="minor">
            <a:schemeClr val="lt1"/>
          </a:fontRef>
        </p:style>
        <p:txBody>
          <a:bodyPr>
            <a:normAutofit/>
          </a:bodyPr>
          <a:lstStyle/>
          <a:p>
            <a:r>
              <a:rPr lang="en-US" sz="2400" dirty="0" smtClean="0"/>
              <a:t>Reading 1: Discussion</a:t>
            </a:r>
            <a:endParaRPr lang="en-US" sz="2400" dirty="0"/>
          </a:p>
        </p:txBody>
      </p:sp>
      <p:sp>
        <p:nvSpPr>
          <p:cNvPr id="3" name="Content Placeholder 2"/>
          <p:cNvSpPr>
            <a:spLocks noGrp="1"/>
          </p:cNvSpPr>
          <p:nvPr>
            <p:ph idx="1"/>
          </p:nvPr>
        </p:nvSpPr>
        <p:spPr>
          <a:xfrm>
            <a:off x="457200" y="914400"/>
            <a:ext cx="8229600" cy="5211763"/>
          </a:xfrm>
        </p:spPr>
        <p:txBody>
          <a:bodyPr>
            <a:normAutofit/>
          </a:bodyPr>
          <a:lstStyle/>
          <a:p>
            <a:endParaRPr lang="en-US" sz="2400" dirty="0" smtClean="0"/>
          </a:p>
          <a:p>
            <a:endParaRPr lang="en-US" sz="2400" dirty="0"/>
          </a:p>
          <a:p>
            <a:r>
              <a:rPr lang="en-US" sz="2400" dirty="0" smtClean="0"/>
              <a:t>What are the most important companies and partnerships in Turkey? </a:t>
            </a:r>
            <a:endParaRPr lang="en-US" sz="2400" dirty="0"/>
          </a:p>
          <a:p>
            <a:endParaRPr lang="en-US" sz="2400" dirty="0" smtClean="0"/>
          </a:p>
          <a:p>
            <a:r>
              <a:rPr lang="en-US" sz="2400" dirty="0" smtClean="0"/>
              <a:t>What is the difference between a company and a partnership?</a:t>
            </a:r>
          </a:p>
          <a:p>
            <a:endParaRPr lang="en-US" sz="2400" dirty="0"/>
          </a:p>
          <a:p>
            <a:r>
              <a:rPr lang="en-US" sz="2400" dirty="0" smtClean="0"/>
              <a:t>What sorts of documents are required when forming a company in Turkey? </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 calcmode="lin" valueType="num">
                                      <p:cBhvr additive="base">
                                        <p:cTn id="1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1">
            <a:schemeClr val="accent3"/>
          </a:lnRef>
          <a:fillRef idx="3">
            <a:schemeClr val="accent3"/>
          </a:fillRef>
          <a:effectRef idx="2">
            <a:schemeClr val="accent3"/>
          </a:effectRef>
          <a:fontRef idx="minor">
            <a:schemeClr val="lt1"/>
          </a:fontRef>
        </p:style>
        <p:txBody>
          <a:bodyPr>
            <a:normAutofit/>
          </a:bodyPr>
          <a:lstStyle/>
          <a:p>
            <a:r>
              <a:rPr lang="en-US" sz="2400" dirty="0" smtClean="0"/>
              <a:t>Reading 1: Introduction to Company Law</a:t>
            </a:r>
            <a:endParaRPr lang="en-US" sz="2400" dirty="0"/>
          </a:p>
        </p:txBody>
      </p:sp>
      <p:sp>
        <p:nvSpPr>
          <p:cNvPr id="3" name="Content Placeholder 2"/>
          <p:cNvSpPr>
            <a:spLocks noGrp="1"/>
          </p:cNvSpPr>
          <p:nvPr>
            <p:ph idx="1"/>
          </p:nvPr>
        </p:nvSpPr>
        <p:spPr>
          <a:xfrm>
            <a:off x="457200" y="914400"/>
            <a:ext cx="8229600" cy="5211763"/>
          </a:xfrm>
        </p:spPr>
        <p:txBody>
          <a:bodyPr>
            <a:normAutofit lnSpcReduction="10000"/>
          </a:bodyPr>
          <a:lstStyle/>
          <a:p>
            <a:r>
              <a:rPr lang="en-US" sz="2400" dirty="0" smtClean="0"/>
              <a:t>The purpose of this unit is to provide students with the language they need to explain details of company law to their clients, and to contrast their system with others</a:t>
            </a:r>
            <a:r>
              <a:rPr lang="en-US" sz="2400" dirty="0" smtClean="0"/>
              <a:t>.</a:t>
            </a:r>
          </a:p>
          <a:p>
            <a:endParaRPr lang="en-US" sz="2400" dirty="0" smtClean="0"/>
          </a:p>
          <a:p>
            <a:r>
              <a:rPr lang="en-US" sz="2400" dirty="0" smtClean="0"/>
              <a:t>An important concept in company formation is </a:t>
            </a:r>
            <a:r>
              <a:rPr lang="en-US" sz="2400" b="1" i="1" dirty="0" smtClean="0"/>
              <a:t>liability</a:t>
            </a:r>
            <a:r>
              <a:rPr lang="en-US" sz="2400" dirty="0" smtClean="0"/>
              <a:t>.  </a:t>
            </a:r>
          </a:p>
          <a:p>
            <a:r>
              <a:rPr lang="en-US" sz="2400" b="1" i="1" dirty="0" smtClean="0"/>
              <a:t>Liability</a:t>
            </a:r>
            <a:r>
              <a:rPr lang="en-US" sz="2400" dirty="0" smtClean="0"/>
              <a:t> is legal responsibility for what you do (such as causing an accident) or what you fail to do (such as paying taxes or paying bills). (</a:t>
            </a:r>
            <a:r>
              <a:rPr lang="en-US" sz="2400" b="1" i="1" dirty="0" smtClean="0"/>
              <a:t>Liability</a:t>
            </a:r>
            <a:r>
              <a:rPr lang="en-US" sz="2400" dirty="0" smtClean="0"/>
              <a:t> is a noun. </a:t>
            </a:r>
            <a:r>
              <a:rPr lang="en-US" sz="2400" b="1" i="1" dirty="0" smtClean="0"/>
              <a:t>Liable</a:t>
            </a:r>
            <a:r>
              <a:rPr lang="en-US" sz="2400" dirty="0" smtClean="0"/>
              <a:t> is the adjective form</a:t>
            </a:r>
            <a:r>
              <a:rPr lang="en-US" sz="2400" dirty="0" smtClean="0"/>
              <a:t>)</a:t>
            </a:r>
          </a:p>
          <a:p>
            <a:endParaRPr lang="en-US" sz="2400" dirty="0" smtClean="0"/>
          </a:p>
          <a:p>
            <a:r>
              <a:rPr lang="en-US" sz="2400" dirty="0" smtClean="0"/>
              <a:t>Reading </a:t>
            </a:r>
            <a:r>
              <a:rPr lang="en-US" sz="2400" dirty="0" smtClean="0"/>
              <a:t>1 explains a difference in how a company and a partnership are different. </a:t>
            </a:r>
            <a:r>
              <a:rPr lang="en-US" sz="2400" b="1" dirty="0" smtClean="0"/>
              <a:t>A company</a:t>
            </a:r>
            <a:r>
              <a:rPr lang="en-US" sz="2400" dirty="0" smtClean="0"/>
              <a:t> can be held liable (rather than the owners, who are insulated from liability) whereas </a:t>
            </a:r>
            <a:r>
              <a:rPr lang="en-US" sz="2400" b="1" dirty="0" smtClean="0"/>
              <a:t>a partnership </a:t>
            </a:r>
            <a:r>
              <a:rPr lang="en-US" sz="2400" dirty="0" smtClean="0"/>
              <a:t>is usually not liable (meaning that partners are not insulated from responsibility).</a:t>
            </a:r>
            <a:endParaRPr lang="en-US"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1">
            <a:schemeClr val="accent3"/>
          </a:lnRef>
          <a:fillRef idx="3">
            <a:schemeClr val="accent3"/>
          </a:fillRef>
          <a:effectRef idx="2">
            <a:schemeClr val="accent3"/>
          </a:effectRef>
          <a:fontRef idx="minor">
            <a:schemeClr val="lt1"/>
          </a:fontRef>
        </p:style>
        <p:txBody>
          <a:bodyPr>
            <a:normAutofit/>
          </a:bodyPr>
          <a:lstStyle/>
          <a:p>
            <a:r>
              <a:rPr lang="en-US" sz="2400" dirty="0" smtClean="0"/>
              <a:t>Reading 1</a:t>
            </a:r>
            <a:endParaRPr lang="en-US" sz="2400" dirty="0"/>
          </a:p>
        </p:txBody>
      </p:sp>
      <p:sp>
        <p:nvSpPr>
          <p:cNvPr id="3" name="Content Placeholder 2"/>
          <p:cNvSpPr>
            <a:spLocks noGrp="1"/>
          </p:cNvSpPr>
          <p:nvPr>
            <p:ph idx="1"/>
          </p:nvPr>
        </p:nvSpPr>
        <p:spPr>
          <a:xfrm>
            <a:off x="457200" y="914400"/>
            <a:ext cx="8229600" cy="5211763"/>
          </a:xfrm>
        </p:spPr>
        <p:txBody>
          <a:bodyPr>
            <a:normAutofit lnSpcReduction="10000"/>
          </a:bodyPr>
          <a:lstStyle/>
          <a:p>
            <a:r>
              <a:rPr lang="en-US" sz="2400" dirty="0" smtClean="0"/>
              <a:t>Much of the variation among different types of companies around the world concerns the extent to which the owners are liable. For example, in a </a:t>
            </a:r>
            <a:r>
              <a:rPr lang="en-US" sz="2400" b="1" i="1" dirty="0" smtClean="0"/>
              <a:t>limited liability company </a:t>
            </a:r>
            <a:r>
              <a:rPr lang="en-US" sz="2400" dirty="0" smtClean="0"/>
              <a:t>(L.L.C.), investors may lose their investment, but they are otherwise not liable for the companies financial problems.</a:t>
            </a:r>
          </a:p>
          <a:p>
            <a:r>
              <a:rPr lang="en-US" sz="2400" i="1" dirty="0" smtClean="0"/>
              <a:t>LLC: a US business entity whose members cannot be held liable for the acts or debts of the company and which may choose to be taxed as a partnership. The limited liability company (LLC) may soon replace the traditional partnership as the dominant business form for the practice of law. </a:t>
            </a:r>
            <a:r>
              <a:rPr lang="en-US" sz="2400" dirty="0" smtClean="0"/>
              <a:t>t is well-suited for companies with a single owner. “(From </a:t>
            </a:r>
            <a:r>
              <a:rPr lang="en-US" sz="2400" dirty="0" err="1" smtClean="0"/>
              <a:t>Translegal</a:t>
            </a:r>
            <a:r>
              <a:rPr lang="en-US" sz="2400" dirty="0" smtClean="0"/>
              <a:t> Online dictionary)</a:t>
            </a:r>
          </a:p>
          <a:p>
            <a:r>
              <a:rPr lang="en-US" sz="2400" dirty="0" smtClean="0"/>
              <a:t>There is also a </a:t>
            </a:r>
            <a:r>
              <a:rPr lang="en-US" sz="2400" b="1" i="1" dirty="0" smtClean="0"/>
              <a:t>limited liability partnership </a:t>
            </a:r>
            <a:r>
              <a:rPr lang="en-US" sz="2400" dirty="0" smtClean="0"/>
              <a:t>(LLP) which, unlike normal partnerships, does limit the liability of partners. </a:t>
            </a:r>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1">
            <a:schemeClr val="accent3"/>
          </a:lnRef>
          <a:fillRef idx="3">
            <a:schemeClr val="accent3"/>
          </a:fillRef>
          <a:effectRef idx="2">
            <a:schemeClr val="accent3"/>
          </a:effectRef>
          <a:fontRef idx="minor">
            <a:schemeClr val="lt1"/>
          </a:fontRef>
        </p:style>
        <p:txBody>
          <a:bodyPr>
            <a:normAutofit/>
          </a:bodyPr>
          <a:lstStyle/>
          <a:p>
            <a:r>
              <a:rPr lang="en-US" sz="2400" dirty="0" smtClean="0"/>
              <a:t>Reading 1: Terms</a:t>
            </a:r>
            <a:endParaRPr lang="en-US" sz="2400" dirty="0"/>
          </a:p>
        </p:txBody>
      </p:sp>
      <p:sp>
        <p:nvSpPr>
          <p:cNvPr id="3" name="Content Placeholder 2"/>
          <p:cNvSpPr>
            <a:spLocks noGrp="1"/>
          </p:cNvSpPr>
          <p:nvPr>
            <p:ph idx="1"/>
          </p:nvPr>
        </p:nvSpPr>
        <p:spPr>
          <a:xfrm>
            <a:off x="457200" y="914400"/>
            <a:ext cx="8229600" cy="5211763"/>
          </a:xfrm>
        </p:spPr>
        <p:txBody>
          <a:bodyPr>
            <a:normAutofit lnSpcReduction="10000"/>
          </a:bodyPr>
          <a:lstStyle/>
          <a:p>
            <a:r>
              <a:rPr lang="en-US" sz="2400" b="1" i="1" dirty="0" smtClean="0"/>
              <a:t>Entity</a:t>
            </a:r>
            <a:r>
              <a:rPr lang="en-US" sz="2400" dirty="0" smtClean="0"/>
              <a:t>: (noun) anything or person that exists as a single and complete legal or financial unit. </a:t>
            </a:r>
          </a:p>
          <a:p>
            <a:r>
              <a:rPr lang="en-US" sz="2400" b="1" i="1" dirty="0" smtClean="0"/>
              <a:t>Fraud</a:t>
            </a:r>
            <a:r>
              <a:rPr lang="en-US" sz="2400" dirty="0" smtClean="0"/>
              <a:t>: (n) if you commit a </a:t>
            </a:r>
            <a:r>
              <a:rPr lang="en-US" sz="2400" i="1" dirty="0" smtClean="0"/>
              <a:t>fraud</a:t>
            </a:r>
            <a:r>
              <a:rPr lang="en-US" sz="2400" dirty="0" smtClean="0"/>
              <a:t> then you deliberately lie or do not give important information because you want someone else to rely on (=put trust in) this lie or incomplete information so that they will give up something of value, usually money</a:t>
            </a:r>
          </a:p>
          <a:p>
            <a:r>
              <a:rPr lang="en-US" sz="2400" b="1" i="1" dirty="0" smtClean="0"/>
              <a:t>Procedures</a:t>
            </a:r>
            <a:r>
              <a:rPr lang="en-US" sz="2400" dirty="0" smtClean="0"/>
              <a:t>: (n) actions that make up the official way of doing something</a:t>
            </a:r>
          </a:p>
          <a:p>
            <a:r>
              <a:rPr lang="en-US" sz="2400" b="1" i="1" dirty="0" smtClean="0"/>
              <a:t>Insulate</a:t>
            </a:r>
            <a:r>
              <a:rPr lang="en-US" sz="2400" dirty="0" smtClean="0"/>
              <a:t>: (verb) protect  (noun; insulation)  “</a:t>
            </a:r>
            <a:r>
              <a:rPr lang="en-US" sz="2400" i="1" dirty="0" smtClean="0"/>
              <a:t>insulate against”</a:t>
            </a:r>
          </a:p>
          <a:p>
            <a:r>
              <a:rPr lang="en-US" sz="2400" b="1" i="1" dirty="0" smtClean="0"/>
              <a:t>Ultra </a:t>
            </a:r>
            <a:r>
              <a:rPr lang="en-US" sz="2400" b="1" i="1" dirty="0" err="1" smtClean="0"/>
              <a:t>vires</a:t>
            </a:r>
            <a:r>
              <a:rPr lang="en-US" sz="2400" dirty="0" smtClean="0"/>
              <a:t>: beyond the legal powers of a person or entity</a:t>
            </a:r>
          </a:p>
          <a:p>
            <a:r>
              <a:rPr lang="en-US" sz="2400" b="1" i="1" dirty="0" smtClean="0"/>
              <a:t>Certificate of incorporation</a:t>
            </a:r>
            <a:r>
              <a:rPr lang="en-US" sz="2400" i="1" dirty="0" smtClean="0"/>
              <a:t>: </a:t>
            </a:r>
            <a:r>
              <a:rPr lang="en-US" sz="2400" dirty="0" smtClean="0"/>
              <a:t>a document issued by a governmental authority granting a company status as a legal entity</a:t>
            </a:r>
          </a:p>
          <a:p>
            <a:endParaRPr 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1">
            <a:schemeClr val="accent3"/>
          </a:lnRef>
          <a:fillRef idx="3">
            <a:schemeClr val="accent3"/>
          </a:fillRef>
          <a:effectRef idx="2">
            <a:schemeClr val="accent3"/>
          </a:effectRef>
          <a:fontRef idx="minor">
            <a:schemeClr val="lt1"/>
          </a:fontRef>
        </p:style>
        <p:txBody>
          <a:bodyPr>
            <a:normAutofit/>
          </a:bodyPr>
          <a:lstStyle/>
          <a:p>
            <a:r>
              <a:rPr lang="en-US" sz="2400" dirty="0" smtClean="0"/>
              <a:t>Reading 1</a:t>
            </a:r>
            <a:endParaRPr lang="en-US" sz="2400" dirty="0"/>
          </a:p>
        </p:txBody>
      </p:sp>
      <p:sp>
        <p:nvSpPr>
          <p:cNvPr id="3" name="Content Placeholder 2"/>
          <p:cNvSpPr>
            <a:spLocks noGrp="1"/>
          </p:cNvSpPr>
          <p:nvPr>
            <p:ph idx="1"/>
          </p:nvPr>
        </p:nvSpPr>
        <p:spPr>
          <a:xfrm>
            <a:off x="457200" y="990600"/>
            <a:ext cx="8229600" cy="5135563"/>
          </a:xfrm>
        </p:spPr>
        <p:txBody>
          <a:bodyPr>
            <a:normAutofit fontScale="92500" lnSpcReduction="20000"/>
          </a:bodyPr>
          <a:lstStyle/>
          <a:p>
            <a:r>
              <a:rPr lang="en-US" sz="2400" dirty="0" smtClean="0"/>
              <a:t>The Five Most Important Types of Companies in the US:</a:t>
            </a:r>
          </a:p>
          <a:p>
            <a:endParaRPr lang="en-US" sz="2400" dirty="0"/>
          </a:p>
          <a:p>
            <a:r>
              <a:rPr lang="en-US" sz="2400" dirty="0" smtClean="0"/>
              <a:t>1) </a:t>
            </a:r>
            <a:r>
              <a:rPr lang="en-US" sz="2400" b="1" i="1" dirty="0"/>
              <a:t>A</a:t>
            </a:r>
            <a:r>
              <a:rPr lang="en-US" sz="2400" b="1" i="1" dirty="0" smtClean="0"/>
              <a:t> sole proprietorship </a:t>
            </a:r>
            <a:r>
              <a:rPr lang="en-US" sz="2400" dirty="0" smtClean="0"/>
              <a:t>has one owner.</a:t>
            </a:r>
          </a:p>
          <a:p>
            <a:r>
              <a:rPr lang="en-US" sz="2400" dirty="0" smtClean="0"/>
              <a:t>2) </a:t>
            </a:r>
            <a:r>
              <a:rPr lang="en-US" sz="2400" b="1" dirty="0" smtClean="0"/>
              <a:t>A partnership </a:t>
            </a:r>
            <a:r>
              <a:rPr lang="en-US" sz="2400" dirty="0" smtClean="0"/>
              <a:t>has more than one owner who all tend to be responsible.</a:t>
            </a:r>
          </a:p>
          <a:p>
            <a:r>
              <a:rPr lang="en-US" sz="2400" dirty="0" smtClean="0"/>
              <a:t>3) In </a:t>
            </a:r>
            <a:r>
              <a:rPr lang="en-US" sz="2400" b="1" dirty="0" smtClean="0"/>
              <a:t>a general partnership</a:t>
            </a:r>
            <a:r>
              <a:rPr lang="en-US" sz="2400" dirty="0" smtClean="0"/>
              <a:t>, the individual partners share rights and responsibilities. </a:t>
            </a:r>
          </a:p>
          <a:p>
            <a:r>
              <a:rPr lang="en-US" sz="2400" dirty="0" smtClean="0"/>
              <a:t>4) In </a:t>
            </a:r>
            <a:r>
              <a:rPr lang="en-US" sz="2400" b="1" dirty="0" smtClean="0"/>
              <a:t>a limited partnership</a:t>
            </a:r>
            <a:r>
              <a:rPr lang="en-US" sz="2400" dirty="0" smtClean="0"/>
              <a:t>, there are limited partners – who have no liability and one or more general partners who are  liable for the obligations of the business. </a:t>
            </a:r>
          </a:p>
          <a:p>
            <a:r>
              <a:rPr lang="en-US" sz="2400" dirty="0" smtClean="0"/>
              <a:t>5) </a:t>
            </a:r>
            <a:r>
              <a:rPr lang="en-US" sz="2400" b="1" dirty="0" smtClean="0"/>
              <a:t>Corporations</a:t>
            </a:r>
            <a:r>
              <a:rPr lang="en-US" sz="2400" dirty="0" smtClean="0"/>
              <a:t>: “C” and “S”: Most large US corporations (including all publicly-traded companies) are “C” corporations and pay corporate taxes. “S” corporations tend to be smaller and are taxed through their owners (i.e. profits and losses are passed directly to the owners who declare them as part of their personal taxable income.)</a:t>
            </a:r>
            <a:endParaRPr lang="en-U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style>
          <a:lnRef idx="1">
            <a:schemeClr val="accent3"/>
          </a:lnRef>
          <a:fillRef idx="3">
            <a:schemeClr val="accent3"/>
          </a:fillRef>
          <a:effectRef idx="2">
            <a:schemeClr val="accent3"/>
          </a:effectRef>
          <a:fontRef idx="minor">
            <a:schemeClr val="lt1"/>
          </a:fontRef>
        </p:style>
        <p:txBody>
          <a:bodyPr>
            <a:normAutofit/>
          </a:bodyPr>
          <a:lstStyle/>
          <a:p>
            <a:r>
              <a:rPr lang="en-US" sz="2400" dirty="0" smtClean="0"/>
              <a:t>Reading 1</a:t>
            </a:r>
            <a:endParaRPr lang="en-US" sz="2400" dirty="0"/>
          </a:p>
        </p:txBody>
      </p:sp>
      <p:sp>
        <p:nvSpPr>
          <p:cNvPr id="3" name="Content Placeholder 2"/>
          <p:cNvSpPr>
            <a:spLocks noGrp="1"/>
          </p:cNvSpPr>
          <p:nvPr>
            <p:ph idx="1"/>
          </p:nvPr>
        </p:nvSpPr>
        <p:spPr>
          <a:xfrm>
            <a:off x="457200" y="990600"/>
            <a:ext cx="8229600" cy="5135563"/>
          </a:xfrm>
        </p:spPr>
        <p:txBody>
          <a:bodyPr>
            <a:normAutofit/>
          </a:bodyPr>
          <a:lstStyle/>
          <a:p>
            <a:endParaRPr lang="en-US" sz="2400" dirty="0" smtClean="0"/>
          </a:p>
          <a:p>
            <a:r>
              <a:rPr lang="en-US" sz="2400" dirty="0" smtClean="0"/>
              <a:t>Note: “S” and “C” refer to sub-chapters in the US Internal Revenue Code. The UK makes no distinction between the two.</a:t>
            </a:r>
          </a:p>
          <a:p>
            <a:endParaRPr lang="en-US" sz="2400" dirty="0" smtClean="0"/>
          </a:p>
          <a:p>
            <a:r>
              <a:rPr lang="en-US" sz="2400" dirty="0" smtClean="0"/>
              <a:t>The UK distinguishes between private limited companies (Ltd.) which are privately owned, and public limited companies (plc.) which are publicly traded. </a:t>
            </a:r>
            <a:endParaRPr 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463</TotalTime>
  <Words>1701</Words>
  <Application>Microsoft Office PowerPoint</Application>
  <PresentationFormat>On-screen Show (4:3)</PresentationFormat>
  <Paragraphs>206</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Homework Check: Vocabulary Review/“CV” and Interview</vt:lpstr>
      <vt:lpstr>Homework Check: Review, “CV” and Interview</vt:lpstr>
      <vt:lpstr>Unit 2 </vt:lpstr>
      <vt:lpstr>Reading 1: Discussion</vt:lpstr>
      <vt:lpstr>Reading 1: Introduction to Company Law</vt:lpstr>
      <vt:lpstr>Reading 1</vt:lpstr>
      <vt:lpstr>Reading 1: Terms</vt:lpstr>
      <vt:lpstr>Reading 1</vt:lpstr>
      <vt:lpstr>Reading 1</vt:lpstr>
      <vt:lpstr>Reading 1</vt:lpstr>
      <vt:lpstr>Key Terms: Roles in Company Management</vt:lpstr>
      <vt:lpstr>Key Terms: Language Notes</vt:lpstr>
      <vt:lpstr>Listening 1: Language Notes</vt:lpstr>
      <vt:lpstr>Listening 1: Language Notes</vt:lpstr>
      <vt:lpstr>Listening 1</vt:lpstr>
      <vt:lpstr>Reading 2: Memorandum of Association</vt:lpstr>
      <vt:lpstr>Language Use</vt:lpstr>
      <vt:lpstr>Language Use</vt:lpstr>
      <vt:lpstr>Speaking: Informal Presentation</vt:lpstr>
      <vt:lpstr>Reading 3: Limited Liability Partnership Bill</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2</dc:title>
  <dc:creator>rennaissance machine</dc:creator>
  <cp:lastModifiedBy>rennaissance machine</cp:lastModifiedBy>
  <cp:revision>49</cp:revision>
  <dcterms:created xsi:type="dcterms:W3CDTF">2012-03-11T15:23:48Z</dcterms:created>
  <dcterms:modified xsi:type="dcterms:W3CDTF">2012-03-12T19:23:06Z</dcterms:modified>
</cp:coreProperties>
</file>